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30" r:id="rId3"/>
    <p:sldId id="258" r:id="rId4"/>
    <p:sldId id="259" r:id="rId5"/>
    <p:sldId id="260" r:id="rId6"/>
    <p:sldId id="261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22" r:id="rId19"/>
    <p:sldId id="323" r:id="rId20"/>
    <p:sldId id="324" r:id="rId21"/>
    <p:sldId id="308" r:id="rId22"/>
    <p:sldId id="309" r:id="rId23"/>
    <p:sldId id="310" r:id="rId24"/>
    <p:sldId id="311" r:id="rId25"/>
    <p:sldId id="312" r:id="rId26"/>
    <p:sldId id="313" r:id="rId27"/>
    <p:sldId id="263" r:id="rId28"/>
    <p:sldId id="264" r:id="rId29"/>
    <p:sldId id="265" r:id="rId30"/>
    <p:sldId id="266" r:id="rId31"/>
    <p:sldId id="267" r:id="rId32"/>
    <p:sldId id="326" r:id="rId33"/>
    <p:sldId id="270" r:id="rId34"/>
    <p:sldId id="271" r:id="rId35"/>
    <p:sldId id="269" r:id="rId36"/>
    <p:sldId id="327" r:id="rId37"/>
    <p:sldId id="275" r:id="rId38"/>
    <p:sldId id="276" r:id="rId39"/>
    <p:sldId id="328" r:id="rId40"/>
    <p:sldId id="329" r:id="rId41"/>
    <p:sldId id="279" r:id="rId42"/>
    <p:sldId id="280" r:id="rId43"/>
    <p:sldId id="331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307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5" r:id="rId69"/>
    <p:sldId id="272" r:id="rId70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291242-B2E8-4B3B-AABA-57B4B8E3D270}">
  <a:tblStyle styleId="{2F291242-B2E8-4B3B-AABA-57B4B8E3D270}" styleName="Table_0">
    <a:wholeTbl>
      <a:tcTxStyle b="off" i="off">
        <a:font>
          <a:latin typeface="Tenorite"/>
          <a:ea typeface="Tenorite"/>
          <a:cs typeface="Tenorite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AFF"/>
          </a:solidFill>
        </a:fill>
      </a:tcStyle>
    </a:wholeTbl>
    <a:band1H>
      <a:tcTxStyle/>
      <a:tcStyle>
        <a:tcBdr/>
        <a:fill>
          <a:solidFill>
            <a:srgbClr val="CAD2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2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enorite"/>
          <a:ea typeface="Tenorite"/>
          <a:cs typeface="Tenorite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enorite"/>
          <a:ea typeface="Tenorite"/>
          <a:cs typeface="Tenorite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enorite"/>
          <a:ea typeface="Tenorite"/>
          <a:cs typeface="Tenorite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C762-4FA6-4533-A849-D8911D08EB22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60A5-DA53-486E-956D-2A106F1F3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1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b6cf7470051d5f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3b6cf7470051d5f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4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969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93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3186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4679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AE20-88F1-40E3-8E1B-C0D2CDF59997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23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C89A-96D4-4A53-A257-BC8F539ED4F6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52F7E7A-65AF-4919-9D59-A46A6AF4C463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5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761DD0BB-4BB9-482B-A261-699DFED6B1D0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5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7026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49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301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25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168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744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D2136243-BE2E-4AF7-B4A3-9269B012167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7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Presentation on Project on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“SMART WHEELCHAIR FOR PARALYZED”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KNR18EE024 JASIRA T P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KNR18EE034 NAYANA RAMESHAN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KNR18EE046 SHRAVAN SREEDEEP</a:t>
            </a: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KNR18EE048 SOORYA P</a:t>
            </a:r>
            <a:endParaRPr lang="en-US" altLang="en-US" sz="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C SREEKUMAR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&amp; ELECTRONICS ENGINEERING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GOVT. COLLEGE OF ENGINEERING KANNUR- 670563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2022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55" y="3910148"/>
            <a:ext cx="1208688" cy="14604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807" y="680001"/>
            <a:ext cx="11430000" cy="1325563"/>
          </a:xfrm>
        </p:spPr>
        <p:txBody>
          <a:bodyPr/>
          <a:lstStyle/>
          <a:p>
            <a:r>
              <a:rPr lang="en-IN" sz="4800" b="1" spc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endParaRPr lang="en-IN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64" y="3102412"/>
            <a:ext cx="1423159" cy="744567"/>
          </a:xfrm>
          <a:prstGeom prst="rect">
            <a:avLst/>
          </a:prstGeom>
        </p:spPr>
      </p:pic>
      <p:pic>
        <p:nvPicPr>
          <p:cNvPr id="1032" name="Picture 8" descr="NodeMCU ESP8266 Dev. Board CP2102 – FactoryForward In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3" b="26152"/>
          <a:stretch/>
        </p:blipFill>
        <p:spPr bwMode="auto">
          <a:xfrm>
            <a:off x="6713304" y="4597097"/>
            <a:ext cx="1271980" cy="6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TextBox 1059"/>
          <p:cNvSpPr txBox="1"/>
          <p:nvPr/>
        </p:nvSpPr>
        <p:spPr>
          <a:xfrm>
            <a:off x="838200" y="3661862"/>
            <a:ext cx="24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009370" y="4084240"/>
            <a:ext cx="2145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583807" y="5198089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</p:txBody>
      </p:sp>
      <p:cxnSp>
        <p:nvCxnSpPr>
          <p:cNvPr id="33" name="Straight Arrow Connector 32"/>
          <p:cNvCxnSpPr>
            <a:stCxn id="4" idx="3"/>
            <a:endCxn id="35" idx="3"/>
          </p:cNvCxnSpPr>
          <p:nvPr/>
        </p:nvCxnSpPr>
        <p:spPr>
          <a:xfrm flipV="1">
            <a:off x="2854823" y="3474694"/>
            <a:ext cx="13109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Raspberry Pi 4 8GB RAM | All New Raspberry Pi Desktop Computer : Amazon.in:  Computers &amp;amp; Accessori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22766" r="7998" b="21646"/>
          <a:stretch/>
        </p:blipFill>
        <p:spPr bwMode="auto">
          <a:xfrm rot="10800000">
            <a:off x="4165810" y="2865149"/>
            <a:ext cx="1832645" cy="12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Elbow Connector 39"/>
          <p:cNvCxnSpPr>
            <a:stCxn id="35" idx="2"/>
            <a:endCxn id="81" idx="3"/>
          </p:cNvCxnSpPr>
          <p:nvPr/>
        </p:nvCxnSpPr>
        <p:spPr>
          <a:xfrm rot="5400000" flipH="1" flipV="1">
            <a:off x="5660429" y="1812274"/>
            <a:ext cx="474579" cy="1631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5" idx="1"/>
            <a:endCxn id="1032" idx="3"/>
          </p:cNvCxnSpPr>
          <p:nvPr/>
        </p:nvCxnSpPr>
        <p:spPr>
          <a:xfrm>
            <a:off x="5998455" y="3474694"/>
            <a:ext cx="1986829" cy="1422721"/>
          </a:xfrm>
          <a:prstGeom prst="bentConnector3">
            <a:avLst>
              <a:gd name="adj1" fmla="val 111506"/>
            </a:avLst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1" name="Picture 6" descr="https://static.cytron.io/image/cache/catalog/products/MD13S/MD13S_1-800x800.jp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6" t="56314" r="22404" b="13057"/>
          <a:stretch/>
        </p:blipFill>
        <p:spPr bwMode="auto">
          <a:xfrm rot="10800000">
            <a:off x="6713304" y="2085411"/>
            <a:ext cx="1083998" cy="6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6082773" y="2691190"/>
            <a:ext cx="2550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 DRIVER</a:t>
            </a:r>
          </a:p>
        </p:txBody>
      </p:sp>
      <p:pic>
        <p:nvPicPr>
          <p:cNvPr id="84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9264710" y="1690688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Dc motor colored Royalty Free Vector Image - Vecto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9" t="61052" b="10695"/>
          <a:stretch/>
        </p:blipFill>
        <p:spPr bwMode="auto">
          <a:xfrm rot="10800000">
            <a:off x="9264710" y="3041882"/>
            <a:ext cx="1255032" cy="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Elbow Connector 95"/>
          <p:cNvCxnSpPr>
            <a:stCxn id="81" idx="1"/>
            <a:endCxn id="84" idx="3"/>
          </p:cNvCxnSpPr>
          <p:nvPr/>
        </p:nvCxnSpPr>
        <p:spPr>
          <a:xfrm flipV="1">
            <a:off x="7797302" y="2004197"/>
            <a:ext cx="1467408" cy="3863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81" idx="1"/>
            <a:endCxn id="95" idx="3"/>
          </p:cNvCxnSpPr>
          <p:nvPr/>
        </p:nvCxnSpPr>
        <p:spPr>
          <a:xfrm>
            <a:off x="7797302" y="2390570"/>
            <a:ext cx="1467408" cy="9648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001405" y="2190515"/>
            <a:ext cx="1781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MOTOR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915644" y="3555446"/>
            <a:ext cx="1953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MOTOR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8792" y="5736772"/>
            <a:ext cx="549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Block Diagram of Smart Wheelchair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ES52 Optocoupler 4 Channel 5V Relay Module Relay Control for Arduino DSP  AVR PIC ARM Price in India - Buy REES52 Optocoupler 4 Channel 5V Relay  Module Relay Control for Arduino DSP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86" y="4509919"/>
            <a:ext cx="1081457" cy="80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>
            <a:stCxn id="1032" idx="1"/>
            <a:endCxn id="1026" idx="3"/>
          </p:cNvCxnSpPr>
          <p:nvPr/>
        </p:nvCxnSpPr>
        <p:spPr>
          <a:xfrm flipH="1">
            <a:off x="5520143" y="4897415"/>
            <a:ext cx="1193161" cy="12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26" idx="1"/>
          </p:cNvCxnSpPr>
          <p:nvPr/>
        </p:nvCxnSpPr>
        <p:spPr>
          <a:xfrm flipH="1" flipV="1">
            <a:off x="3435752" y="4908702"/>
            <a:ext cx="1002934" cy="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031684" y="5266003"/>
            <a:ext cx="2100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CIRCUIT</a:t>
            </a:r>
          </a:p>
        </p:txBody>
      </p:sp>
      <p:pic>
        <p:nvPicPr>
          <p:cNvPr id="6" name="Picture 2" descr="Light Bulbs Actually Spur Bright Ideas, Study Reveals | Live Science">
            <a:extLst>
              <a:ext uri="{FF2B5EF4-FFF2-40B4-BE49-F238E27FC236}">
                <a16:creationId xmlns:a16="http://schemas.microsoft.com/office/drawing/2014/main" id="{0956CB60-D710-A443-A8B5-30A41173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60606">
            <a:off x="2326398" y="4156500"/>
            <a:ext cx="717333" cy="9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Light Bulbs Actually Spur Bright Ideas, Study Reveals | Live Science">
            <a:extLst>
              <a:ext uri="{FF2B5EF4-FFF2-40B4-BE49-F238E27FC236}">
                <a16:creationId xmlns:a16="http://schemas.microsoft.com/office/drawing/2014/main" id="{FC248223-142D-10BE-00F5-8D10240AC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35292">
            <a:off x="2356295" y="4919921"/>
            <a:ext cx="717333" cy="9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16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project is divided into 3 parts: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 </a:t>
            </a:r>
          </a:p>
          <a:p>
            <a:pPr algn="just">
              <a:lnSpc>
                <a:spcPct val="10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module using Raspberry Pi 4: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 is used to capture eye movements.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eye movement is tracked using the python eye tracking model using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position of the pupil is transferred to Node MCU.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87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4564A-E82F-685F-EA7A-5838F1B03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4" b="3771"/>
          <a:stretch/>
        </p:blipFill>
        <p:spPr>
          <a:xfrm>
            <a:off x="2810675" y="192415"/>
            <a:ext cx="4524189" cy="61156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E7086-10CA-4168-9E2F-3B57029B396D}"/>
              </a:ext>
            </a:extLst>
          </p:cNvPr>
          <p:cNvSpPr txBox="1"/>
          <p:nvPr/>
        </p:nvSpPr>
        <p:spPr>
          <a:xfrm>
            <a:off x="2354150" y="63080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Flow Chart of Eye Tracking Program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5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FC8C9185-6CB4-46CC-8D28-5A0AA9DF2B05}"/>
              </a:ext>
            </a:extLst>
          </p:cNvPr>
          <p:cNvPicPr/>
          <p:nvPr/>
        </p:nvPicPr>
        <p:blipFill>
          <a:blip r:embed="rId2"/>
          <a:srcRect r="3776"/>
          <a:stretch>
            <a:fillRect/>
          </a:stretch>
        </p:blipFill>
        <p:spPr>
          <a:xfrm>
            <a:off x="3792220" y="1886189"/>
            <a:ext cx="4607560" cy="4100828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1EB93-99C4-4C4F-9221-D38B91438FA5}"/>
              </a:ext>
            </a:extLst>
          </p:cNvPr>
          <p:cNvSpPr txBox="1"/>
          <p:nvPr/>
        </p:nvSpPr>
        <p:spPr>
          <a:xfrm>
            <a:off x="3048000" y="598701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 Detection of Pupil in Tracking Program</a:t>
            </a:r>
          </a:p>
          <a:p>
            <a:pPr algn="ctr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5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 is also controlled on the basis of the control signal received from Raspberry Pi 4.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wheel chair operates at low speed for safety.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60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system using Node MCU: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position received from Raspberry Pi 4, appropriate decision is taken by the Node MCU.</a:t>
            </a:r>
          </a:p>
          <a:p>
            <a:pPr marL="914400"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by Node MCU include the switches of light and fan.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4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WHEELCHAIR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image5.png" descr="VT_9892] Home Automation Diagram Free Diagram">
            <a:extLst>
              <a:ext uri="{FF2B5EF4-FFF2-40B4-BE49-F238E27FC236}">
                <a16:creationId xmlns:a16="http://schemas.microsoft.com/office/drawing/2014/main" id="{2666AAE1-D4A3-4FAB-B366-A17F39EF3AB6}"/>
              </a:ext>
            </a:extLst>
          </p:cNvPr>
          <p:cNvPicPr/>
          <p:nvPr/>
        </p:nvPicPr>
        <p:blipFill>
          <a:blip r:embed="rId2"/>
          <a:srcRect b="5204"/>
          <a:stretch>
            <a:fillRect/>
          </a:stretch>
        </p:blipFill>
        <p:spPr>
          <a:xfrm>
            <a:off x="3159844" y="1706563"/>
            <a:ext cx="5794477" cy="4013512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7AB8-365B-4ED5-A5B0-03E84E8BE2CF}"/>
              </a:ext>
            </a:extLst>
          </p:cNvPr>
          <p:cNvSpPr txBox="1"/>
          <p:nvPr/>
        </p:nvSpPr>
        <p:spPr>
          <a:xfrm>
            <a:off x="3261360" y="568237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4. Home Automation System Using Node MCU and Bluetooth Module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8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469B-24E5-44A6-B321-9173F2CC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E889-8B0D-4C47-B6D1-5257F0DD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Materials required: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RJ45 LAN cable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32GB SD card and adapter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required: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OS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VNC Viewer and VNC Server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PuTTY Software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BB238-30EE-4200-9AE3-779BC62B6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3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1D9C-E7FF-4E47-8A05-5D7FFBF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868681-415D-4777-9AE0-D48D15418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898" y="1690688"/>
            <a:ext cx="6862204" cy="3634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A455-5334-47A8-A761-3DC7208B9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D8C34-D0C4-45D5-B558-250D8A208C05}"/>
              </a:ext>
            </a:extLst>
          </p:cNvPr>
          <p:cNvSpPr txBox="1"/>
          <p:nvPr/>
        </p:nvSpPr>
        <p:spPr>
          <a:xfrm>
            <a:off x="3048000" y="54938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Raspbian OS Desktop Interface</a:t>
            </a:r>
          </a:p>
        </p:txBody>
      </p:sp>
    </p:spTree>
    <p:extLst>
      <p:ext uri="{BB962C8B-B14F-4D97-AF65-F5344CB8AC3E}">
        <p14:creationId xmlns:p14="http://schemas.microsoft.com/office/powerpoint/2010/main" val="271880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3388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B65C89-D714-EEEA-07C2-3859B90F9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92158"/>
              </p:ext>
            </p:extLst>
          </p:nvPr>
        </p:nvGraphicFramePr>
        <p:xfrm>
          <a:off x="1167492" y="1706563"/>
          <a:ext cx="10267424" cy="5449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9673">
                  <a:extLst>
                    <a:ext uri="{9D8B030D-6E8A-4147-A177-3AD203B41FA5}">
                      <a16:colId xmlns:a16="http://schemas.microsoft.com/office/drawing/2014/main" val="2573370640"/>
                    </a:ext>
                  </a:extLst>
                </a:gridCol>
                <a:gridCol w="4647751">
                  <a:extLst>
                    <a:ext uri="{9D8B030D-6E8A-4147-A177-3AD203B41FA5}">
                      <a16:colId xmlns:a16="http://schemas.microsoft.com/office/drawing/2014/main" val="2360135711"/>
                    </a:ext>
                  </a:extLst>
                </a:gridCol>
              </a:tblGrid>
              <a:tr h="544996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		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Sche</a:t>
                      </a: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matic Diagram</a:t>
                      </a:r>
                      <a:endParaRPr lang="en-IN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Wheelchair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 </a:t>
                      </a:r>
                    </a:p>
                    <a:p>
                      <a:pPr marL="914400" lvl="1" indent="-457200">
                        <a:lnSpc>
                          <a:spcPct val="11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</a:t>
                      </a:r>
                    </a:p>
                    <a:p>
                      <a:pPr marL="914400" lvl="1" indent="-457200">
                        <a:lnSpc>
                          <a:spcPct val="11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Interface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Eye Tracking Program</a:t>
                      </a:r>
                    </a:p>
                    <a:p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Prototype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of Wheelchair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Estimation of Components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Scopes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</a:p>
                    <a:p>
                      <a:pPr>
                        <a:lnSpc>
                          <a:spcPct val="11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  <a:p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992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128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1D9C-E7FF-4E47-8A05-5D7FFBF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14C62F-E648-4F59-AA23-4543B049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eye tracking program on Raspberry Pi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A455-5334-47A8-A761-3DC7208B9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ECF32-BFA1-4A58-BF50-931319F1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440" y="2291733"/>
            <a:ext cx="5383119" cy="3419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55DCF0-8910-4E08-B0FD-192AD49141B7}"/>
              </a:ext>
            </a:extLst>
          </p:cNvPr>
          <p:cNvSpPr txBox="1"/>
          <p:nvPr/>
        </p:nvSpPr>
        <p:spPr>
          <a:xfrm>
            <a:off x="3047999" y="58049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on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96619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 Simulation Model of Smart Wheelchair</a:t>
            </a:r>
          </a:p>
        </p:txBody>
      </p:sp>
      <p:pic>
        <p:nvPicPr>
          <p:cNvPr id="11" name="image7.png"/>
          <p:cNvPicPr/>
          <p:nvPr/>
        </p:nvPicPr>
        <p:blipFill rotWithShape="1">
          <a:blip r:embed="rId2"/>
          <a:srcRect l="5724" t="20089" r="5145" b="13581"/>
          <a:stretch/>
        </p:blipFill>
        <p:spPr>
          <a:xfrm>
            <a:off x="2278378" y="2125355"/>
            <a:ext cx="7635240" cy="37963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7099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Simulation Model of Smart Wheelchair</a:t>
            </a:r>
          </a:p>
        </p:txBody>
      </p:sp>
      <p:pic>
        <p:nvPicPr>
          <p:cNvPr id="7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07026" y="2130594"/>
            <a:ext cx="7377944" cy="378584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7272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7. Simulation Model of Smart Wheelchair</a:t>
            </a:r>
          </a:p>
        </p:txBody>
      </p:sp>
      <p:pic>
        <p:nvPicPr>
          <p:cNvPr id="8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33039" y="2184399"/>
            <a:ext cx="6798969" cy="37102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1747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8. Simulation Model of Smart Wheelchair</a:t>
            </a:r>
          </a:p>
        </p:txBody>
      </p:sp>
      <p:pic>
        <p:nvPicPr>
          <p:cNvPr id="7" name="image12.png"/>
          <p:cNvPicPr/>
          <p:nvPr/>
        </p:nvPicPr>
        <p:blipFill rotWithShape="1">
          <a:blip r:embed="rId2"/>
          <a:srcRect l="3016" t="10806" r="-1084" b="333"/>
          <a:stretch/>
        </p:blipFill>
        <p:spPr>
          <a:xfrm>
            <a:off x="2718512" y="2211948"/>
            <a:ext cx="6754972" cy="3682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3097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83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9. Simulation Model of Smart Wheelchair</a:t>
            </a:r>
          </a:p>
        </p:txBody>
      </p:sp>
      <p:pic>
        <p:nvPicPr>
          <p:cNvPr id="8" name="image1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87787" y="2204868"/>
            <a:ext cx="6490562" cy="36898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52909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Smart Wheel Chair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3648" y="5894684"/>
            <a:ext cx="5993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10. Simulation Model of Smart Wheelchair</a:t>
            </a:r>
          </a:p>
        </p:txBody>
      </p:sp>
      <p:pic>
        <p:nvPicPr>
          <p:cNvPr id="7" name="image1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246" y="2128023"/>
            <a:ext cx="6758103" cy="37666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12591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 dirty="0"/>
          </a:p>
        </p:txBody>
      </p:sp>
      <p:sp>
        <p:nvSpPr>
          <p:cNvPr id="1071" name="Google Shape;1071;p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Implementation of smart wheelchair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2" name="Google Shape;1072;p2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073" name="Google Shape;1073;p2"/>
          <p:cNvSpPr txBox="1"/>
          <p:nvPr/>
        </p:nvSpPr>
        <p:spPr>
          <a:xfrm>
            <a:off x="3058392" y="6081100"/>
            <a:ext cx="59973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7.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wheelchair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3A6D9-13B6-C6CF-3767-C5F2306A5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5" b="22724"/>
          <a:stretch/>
        </p:blipFill>
        <p:spPr>
          <a:xfrm>
            <a:off x="4749424" y="2193849"/>
            <a:ext cx="2693152" cy="39742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 dirty="0"/>
          </a:p>
        </p:txBody>
      </p:sp>
      <p:sp>
        <p:nvSpPr>
          <p:cNvPr id="1076" name="Google Shape;1076;p3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Implementation of Home Automation System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7" name="Google Shape;1077;p3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078" name="Google Shape;1078;p3"/>
          <p:cNvSpPr txBox="1"/>
          <p:nvPr/>
        </p:nvSpPr>
        <p:spPr>
          <a:xfrm>
            <a:off x="3140133" y="5811479"/>
            <a:ext cx="59545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8.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System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34098-27DC-077B-B030-656012F9B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42" b="6242"/>
          <a:stretch/>
        </p:blipFill>
        <p:spPr>
          <a:xfrm rot="10800000">
            <a:off x="3140133" y="2520955"/>
            <a:ext cx="5911734" cy="32904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 dirty="0"/>
          </a:p>
        </p:txBody>
      </p:sp>
      <p:sp>
        <p:nvSpPr>
          <p:cNvPr id="1081" name="Google Shape;1081;p4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Hardware setup for eye tracking and wheelchair control</a:t>
            </a:r>
            <a:endParaRPr/>
          </a:p>
        </p:txBody>
      </p:sp>
      <p:sp>
        <p:nvSpPr>
          <p:cNvPr id="1082" name="Google Shape;1082;p4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083" name="Google Shape;1083;p4"/>
          <p:cNvSpPr txBox="1"/>
          <p:nvPr/>
        </p:nvSpPr>
        <p:spPr>
          <a:xfrm>
            <a:off x="3782709" y="5811479"/>
            <a:ext cx="46266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9.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 control 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25B31-C5CD-1272-2B2F-DB61911DB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0" b="18778"/>
          <a:stretch/>
        </p:blipFill>
        <p:spPr>
          <a:xfrm rot="16200000">
            <a:off x="4368331" y="1470835"/>
            <a:ext cx="3455337" cy="52258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754068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Paralyzed stroke patients are unable to normally communicate with their environment.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 of their body that is under their control is their eyeballs.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</a:rPr>
              <a:t>Basic day to day operations are switching on basic devices like fan, bulb etc.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</a:rPr>
              <a:t>Smart Wheel Chair is the solution that we are proposing for these problems.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3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 dirty="0"/>
          </a:p>
        </p:txBody>
      </p:sp>
      <p:sp>
        <p:nvSpPr>
          <p:cNvPr id="1086" name="Google Shape;1086;p5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Conversion to electric wheelchair.</a:t>
            </a:r>
            <a:endParaRPr/>
          </a:p>
        </p:txBody>
      </p:sp>
      <p:sp>
        <p:nvSpPr>
          <p:cNvPr id="1087" name="Google Shape;1087;p5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088" name="Google Shape;1088;p5"/>
          <p:cNvSpPr txBox="1"/>
          <p:nvPr/>
        </p:nvSpPr>
        <p:spPr>
          <a:xfrm>
            <a:off x="3808341" y="5653503"/>
            <a:ext cx="45753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10.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 conversion 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wheelchair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DC138-249A-4FBA-A5C4-4201354B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90" y="2331013"/>
            <a:ext cx="7389556" cy="33224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 dirty="0"/>
          </a:p>
        </p:txBody>
      </p:sp>
      <p:sp>
        <p:nvSpPr>
          <p:cNvPr id="1091" name="Google Shape;1091;p6"/>
          <p:cNvSpPr txBox="1">
            <a:spLocks noGrp="1"/>
          </p:cNvSpPr>
          <p:nvPr>
            <p:ph idx="1"/>
          </p:nvPr>
        </p:nvSpPr>
        <p:spPr>
          <a:xfrm>
            <a:off x="1034349" y="1890246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Camera arrangement in wheelchair</a:t>
            </a:r>
            <a:endParaRPr dirty="0"/>
          </a:p>
        </p:txBody>
      </p:sp>
      <p:sp>
        <p:nvSpPr>
          <p:cNvPr id="1092" name="Google Shape;1092;p6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1093" name="Google Shape;1093;p6"/>
          <p:cNvSpPr txBox="1"/>
          <p:nvPr/>
        </p:nvSpPr>
        <p:spPr>
          <a:xfrm>
            <a:off x="4301938" y="5898547"/>
            <a:ext cx="35103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11.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setup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4BB7F-8E6A-62A8-5027-A794B7AA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14" y="2526828"/>
            <a:ext cx="7495453" cy="33716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 dirty="0"/>
          </a:p>
        </p:txBody>
      </p:sp>
      <p:sp>
        <p:nvSpPr>
          <p:cNvPr id="1104" name="Google Shape;1104;p9"/>
          <p:cNvSpPr txBox="1">
            <a:spLocks noGrp="1"/>
          </p:cNvSpPr>
          <p:nvPr>
            <p:ph idx="1"/>
          </p:nvPr>
        </p:nvSpPr>
        <p:spPr>
          <a:xfrm>
            <a:off x="1167492" y="1920413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Forward movement of wheelchair</a:t>
            </a:r>
            <a:endParaRPr dirty="0"/>
          </a:p>
        </p:txBody>
      </p:sp>
      <p:sp>
        <p:nvSpPr>
          <p:cNvPr id="1105" name="Google Shape;1105;p9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5" name="Forward">
            <a:hlinkClick r:id="" action="ppaction://media"/>
            <a:extLst>
              <a:ext uri="{FF2B5EF4-FFF2-40B4-BE49-F238E27FC236}">
                <a16:creationId xmlns:a16="http://schemas.microsoft.com/office/drawing/2014/main" id="{6CAD675B-1454-B707-FE09-6652A3EE8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4516" y="2559112"/>
            <a:ext cx="6965134" cy="39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9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Left movement of wheelchair</a:t>
            </a:r>
            <a:endParaRPr/>
          </a:p>
        </p:txBody>
      </p:sp>
      <p:sp>
        <p:nvSpPr>
          <p:cNvPr id="1105" name="Google Shape;1105;p9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1106" name="Google Shape;1106;p9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/>
          </a:p>
        </p:txBody>
      </p:sp>
      <p:pic>
        <p:nvPicPr>
          <p:cNvPr id="5" name="Left">
            <a:hlinkClick r:id="" action="ppaction://media"/>
            <a:extLst>
              <a:ext uri="{FF2B5EF4-FFF2-40B4-BE49-F238E27FC236}">
                <a16:creationId xmlns:a16="http://schemas.microsoft.com/office/drawing/2014/main" id="{3B4B964D-D970-5FC6-31FD-A29914876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6829" y="2178656"/>
            <a:ext cx="7098341" cy="3992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Right movement of wheelchair</a:t>
            </a:r>
            <a:endParaRPr/>
          </a:p>
        </p:txBody>
      </p:sp>
      <p:sp>
        <p:nvSpPr>
          <p:cNvPr id="1109" name="Google Shape;1109;p10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110" name="Google Shape;1110;p10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/>
          </a:p>
        </p:txBody>
      </p:sp>
      <p:pic>
        <p:nvPicPr>
          <p:cNvPr id="5" name="Right">
            <a:hlinkClick r:id="" action="ppaction://media"/>
            <a:extLst>
              <a:ext uri="{FF2B5EF4-FFF2-40B4-BE49-F238E27FC236}">
                <a16:creationId xmlns:a16="http://schemas.microsoft.com/office/drawing/2014/main" id="{53BED2DB-177C-A648-ECA6-A838CD4D0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3115" y="2337961"/>
            <a:ext cx="6927853" cy="3896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/>
          </a:p>
        </p:txBody>
      </p:sp>
      <p:sp>
        <p:nvSpPr>
          <p:cNvPr id="1101" name="Google Shape;1101;p8"/>
          <p:cNvSpPr txBox="1">
            <a:spLocks noGrp="1"/>
          </p:cNvSpPr>
          <p:nvPr>
            <p:ph idx="1"/>
          </p:nvPr>
        </p:nvSpPr>
        <p:spPr>
          <a:xfrm>
            <a:off x="1167492" y="1930245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Home automation by eye tracking.</a:t>
            </a:r>
            <a:endParaRPr lang="en-US" dirty="0"/>
          </a:p>
        </p:txBody>
      </p:sp>
      <p:sp>
        <p:nvSpPr>
          <p:cNvPr id="1102" name="Google Shape;1102;p8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AF65B-6DF0-98D9-352F-134C3D733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4" r="25050"/>
          <a:stretch/>
        </p:blipFill>
        <p:spPr>
          <a:xfrm>
            <a:off x="1632155" y="2466497"/>
            <a:ext cx="4280433" cy="3430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4655B-153C-6D41-C99A-4E44961D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2" r="24758"/>
          <a:stretch/>
        </p:blipFill>
        <p:spPr>
          <a:xfrm>
            <a:off x="6881549" y="2466497"/>
            <a:ext cx="4280433" cy="3421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D42A9-62E7-B324-D074-37A05B775154}"/>
              </a:ext>
            </a:extLst>
          </p:cNvPr>
          <p:cNvSpPr txBox="1"/>
          <p:nvPr/>
        </p:nvSpPr>
        <p:spPr>
          <a:xfrm>
            <a:off x="785549" y="592459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12.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bulb control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C3048-BC9F-A28B-694B-C6E8B0135296}"/>
              </a:ext>
            </a:extLst>
          </p:cNvPr>
          <p:cNvSpPr txBox="1"/>
          <p:nvPr/>
        </p:nvSpPr>
        <p:spPr>
          <a:xfrm>
            <a:off x="5912588" y="58971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13.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bulb Control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035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/>
          </a:p>
        </p:txBody>
      </p:sp>
      <p:sp>
        <p:nvSpPr>
          <p:cNvPr id="1101" name="Google Shape;1101;p8"/>
          <p:cNvSpPr txBox="1">
            <a:spLocks noGrp="1"/>
          </p:cNvSpPr>
          <p:nvPr>
            <p:ph idx="1"/>
          </p:nvPr>
        </p:nvSpPr>
        <p:spPr>
          <a:xfrm>
            <a:off x="1167492" y="1930245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Home automation by using web server.</a:t>
            </a:r>
            <a:endParaRPr lang="en-US" dirty="0"/>
          </a:p>
        </p:txBody>
      </p:sp>
      <p:sp>
        <p:nvSpPr>
          <p:cNvPr id="1102" name="Google Shape;1102;p8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2" name="VID-20220505-WA0014">
            <a:hlinkClick r:id="" action="ppaction://media"/>
            <a:extLst>
              <a:ext uri="{FF2B5EF4-FFF2-40B4-BE49-F238E27FC236}">
                <a16:creationId xmlns:a16="http://schemas.microsoft.com/office/drawing/2014/main" id="{F1C48C03-2539-54D9-EAFB-023EEF5FF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8934" y="2538963"/>
            <a:ext cx="5976298" cy="32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4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ESTIMATION OF COMPONENTS</a:t>
            </a:r>
            <a:endParaRPr/>
          </a:p>
        </p:txBody>
      </p:sp>
      <p:graphicFrame>
        <p:nvGraphicFramePr>
          <p:cNvPr id="1125" name="Google Shape;1125;p14"/>
          <p:cNvGraphicFramePr/>
          <p:nvPr/>
        </p:nvGraphicFramePr>
        <p:xfrm>
          <a:off x="2482617" y="1706570"/>
          <a:ext cx="7148950" cy="4617830"/>
        </p:xfrm>
        <a:graphic>
          <a:graphicData uri="http://schemas.openxmlformats.org/drawingml/2006/table">
            <a:tbl>
              <a:tblPr firstRow="1" bandRow="1">
                <a:noFill/>
                <a:tableStyleId>{2F291242-B2E8-4B3B-AABA-57B4B8E3D270}</a:tableStyleId>
              </a:tblPr>
              <a:tblGrid>
                <a:gridCol w="73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 Name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250W, 24V, 13.7A Motor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4600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Channel Relay(Peak 30V DC Supply)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12V, 7.2Ah Battery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15V,2.2A Battery Charger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Node MCU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Ultrasonic Sensors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DC Wire Socket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Raspberry Pi 4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Webcam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Wheelchair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26" name="Google Shape;1126;p14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5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ESTIMATION OF COMPONENTS</a:t>
            </a:r>
            <a:endParaRPr/>
          </a:p>
        </p:txBody>
      </p:sp>
      <p:graphicFrame>
        <p:nvGraphicFramePr>
          <p:cNvPr id="1129" name="Google Shape;1129;p15"/>
          <p:cNvGraphicFramePr/>
          <p:nvPr>
            <p:extLst>
              <p:ext uri="{D42A27DB-BD31-4B8C-83A1-F6EECF244321}">
                <p14:modId xmlns:p14="http://schemas.microsoft.com/office/powerpoint/2010/main" val="4053353734"/>
              </p:ext>
            </p:extLst>
          </p:nvPr>
        </p:nvGraphicFramePr>
        <p:xfrm>
          <a:off x="2460460" y="1706572"/>
          <a:ext cx="7271100" cy="2123490"/>
        </p:xfrm>
        <a:graphic>
          <a:graphicData uri="http://schemas.openxmlformats.org/drawingml/2006/table">
            <a:tbl>
              <a:tblPr firstRow="1" bandRow="1">
                <a:noFill/>
                <a:tableStyleId>{2F291242-B2E8-4B3B-AABA-57B4B8E3D270}</a:tableStyleId>
              </a:tblPr>
              <a:tblGrid>
                <a:gridCol w="73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 Name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BTS7960B Bridge Motor Driver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220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Sprocket and Chain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550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Tripod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30" name="Google Shape;1130;p15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6600" dirty="0"/>
          </a:p>
        </p:txBody>
      </p:sp>
      <p:sp>
        <p:nvSpPr>
          <p:cNvPr id="1133" name="Google Shape;1133;p16"/>
          <p:cNvSpPr txBox="1">
            <a:spLocks noGrp="1"/>
          </p:cNvSpPr>
          <p:nvPr>
            <p:ph type="body" idx="1"/>
          </p:nvPr>
        </p:nvSpPr>
        <p:spPr>
          <a:xfrm>
            <a:off x="1167493" y="2017466"/>
            <a:ext cx="9779100" cy="470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etection is difficult in dim light.</a:t>
            </a: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and sprocket system is not efficient.</a:t>
            </a: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is difficult for users wearing spectacles and eye liner.</a:t>
            </a: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Breaking is not provided.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16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65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4" name="Google Shape;1064;p1"/>
          <p:cNvSpPr txBox="1">
            <a:spLocks noGrp="1"/>
          </p:cNvSpPr>
          <p:nvPr>
            <p:ph type="body" idx="1"/>
          </p:nvPr>
        </p:nvSpPr>
        <p:spPr>
          <a:xfrm>
            <a:off x="1167493" y="2017467"/>
            <a:ext cx="9779100" cy="3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152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❖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control the electric wheel chair by tracking eye movements.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To design and implement an electric wheelchair.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track eye movement and control basic devices like bulb, fan etc.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5" name="Google Shape;1065;p1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SCOPES</a:t>
            </a:r>
            <a:endParaRPr lang="en-US" sz="6600" dirty="0"/>
          </a:p>
        </p:txBody>
      </p:sp>
      <p:sp>
        <p:nvSpPr>
          <p:cNvPr id="1133" name="Google Shape;1133;p16"/>
          <p:cNvSpPr txBox="1">
            <a:spLocks noGrp="1"/>
          </p:cNvSpPr>
          <p:nvPr>
            <p:ph type="body" idx="1"/>
          </p:nvPr>
        </p:nvSpPr>
        <p:spPr>
          <a:xfrm>
            <a:off x="1167493" y="2017466"/>
            <a:ext cx="9779100" cy="470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Use of night vision cameras helps in dim light instead of normal camera.</a:t>
            </a: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hub motors improves the efficiency of the wheelchair.</a:t>
            </a: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Breaking with the help of position sensors in the wheels.</a:t>
            </a: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16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11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6600"/>
          </a:p>
        </p:txBody>
      </p:sp>
      <p:sp>
        <p:nvSpPr>
          <p:cNvPr id="1133" name="Google Shape;1133;p16"/>
          <p:cNvSpPr txBox="1">
            <a:spLocks noGrp="1"/>
          </p:cNvSpPr>
          <p:nvPr>
            <p:ph type="body" idx="1"/>
          </p:nvPr>
        </p:nvSpPr>
        <p:spPr>
          <a:xfrm>
            <a:off x="1167493" y="2017466"/>
            <a:ext cx="9779100" cy="470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esigned and implemented the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 smart wheelchair.</a:t>
            </a:r>
            <a:endParaRPr dirty="0"/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Wheelchair is controlled by tracking eye movement.</a:t>
            </a:r>
            <a:endParaRPr dirty="0"/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basic devices like fan, bulb, etc. can be controlled either by eye tracking or by web server.</a:t>
            </a:r>
          </a:p>
          <a:p>
            <a:pPr marL="342900" lvl="0" indent="-33147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400" dirty="0">
                <a:latin typeface="Times New Roman"/>
                <a:cs typeface="Times New Roman"/>
                <a:sym typeface="Times New Roman"/>
              </a:rPr>
              <a:t>Limitations of the wheelchair is identified.</a:t>
            </a:r>
            <a:endParaRPr dirty="0"/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16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7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37" name="Google Shape;1137;p17"/>
          <p:cNvSpPr txBox="1">
            <a:spLocks noGrp="1"/>
          </p:cNvSpPr>
          <p:nvPr>
            <p:ph type="body" idx="1"/>
          </p:nvPr>
        </p:nvSpPr>
        <p:spPr>
          <a:xfrm>
            <a:off x="1167493" y="2017467"/>
            <a:ext cx="9779100" cy="396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r>
              <a:rPr lang="en-US" sz="2400" b="0" i="0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Diksha Raj, Anish Kalra, Sreejith Krishna N, </a:t>
            </a:r>
            <a:r>
              <a:rPr lang="en-US" sz="2400" b="1" i="0" u="none" strike="noStrike" dirty="0" err="1">
                <a:latin typeface="Times New Roman"/>
                <a:ea typeface="Times New Roman"/>
                <a:cs typeface="Times New Roman"/>
                <a:sym typeface="Times New Roman"/>
              </a:rPr>
              <a:t>Suhriday</a:t>
            </a:r>
            <a:r>
              <a:rPr lang="en-US" sz="2400" b="1" i="0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 Roy and Dr. </a:t>
            </a:r>
            <a:r>
              <a:rPr lang="en-US" sz="2400" b="1" i="0" u="none" strike="noStrike" dirty="0" err="1">
                <a:latin typeface="Times New Roman"/>
                <a:ea typeface="Times New Roman"/>
                <a:cs typeface="Times New Roman"/>
                <a:sym typeface="Times New Roman"/>
              </a:rPr>
              <a:t>Shreenath</a:t>
            </a:r>
            <a:r>
              <a:rPr lang="en-US" sz="2400" b="1" i="0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 K 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“Wagon - The Smart Wheelchair”, JETIR, August 2021, Vol.8, Issue 8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Dola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Das,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Prottoy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Saha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Nawshin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Tabassum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“Real Time Distance and Mobility Detection of Obstacles Using a Smart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Multisensor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Framework for Visually Impaired People”, IEEE, 2020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sz="2400" dirty="0">
                <a:latin typeface="Times New Roman"/>
                <a:cs typeface="Times New Roman"/>
                <a:sym typeface="Times New Roman"/>
              </a:rPr>
              <a:t>[3]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 Kian Hou,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Yagasena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Chelladurai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“Arduino based voice controlled wheelchair”, IEEE, 2019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Ahmad F.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Klaib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Nawaf .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Alsrehin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Wasen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Melhem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Haneen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Bashtawi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Aws A.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Magableh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“Eye Tracking Algorithms, Techniques, Tools, and Applications with an  Emphasis on Machine Learning and Internet of Things Technologies”, September 2020.</a:t>
            </a:r>
          </a:p>
          <a:p>
            <a:pPr>
              <a:buClr>
                <a:schemeClr val="dk1"/>
              </a:buClr>
              <a:buSzPts val="24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8" name="Google Shape;1138;p17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7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37" name="Google Shape;1137;p17"/>
          <p:cNvSpPr txBox="1">
            <a:spLocks noGrp="1"/>
          </p:cNvSpPr>
          <p:nvPr>
            <p:ph type="body" idx="1"/>
          </p:nvPr>
        </p:nvSpPr>
        <p:spPr>
          <a:xfrm>
            <a:off x="1167493" y="2017467"/>
            <a:ext cx="9779100" cy="396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[5]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Mohammed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Hayyan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Sibai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Sulastri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Abdhul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Study on Smart Wheelchair Systems”, Research Gate Dec 2015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8" name="Google Shape;1138;p17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9492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IN" sz="10000" spc="3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947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6960-E509-44C4-ADD9-F677A33D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CHAIR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9BB3-DBED-4DA1-9995-7E04D30B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During the movement of a wheelchair, there are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appear.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resistance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Aerodynamic resistance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Inertial resistance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4B1A1-833F-4906-8A7F-857F0B54D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28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E429-B7ED-4523-B276-8BB9AA60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0057B-205A-4701-805A-49E1D4E15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unformulated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wrapped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unformed ground or, respectively, a fully resilient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wound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fully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developed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ground,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no resistance to the movement.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reality both the ground 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suffer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deformations.</a:t>
            </a:r>
          </a:p>
          <a:p>
            <a:pPr marL="0" indent="0" algn="ctr"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i="1" spc="2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------(1)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balance this torque, it 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necessary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torque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opposite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this.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torque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equals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pulling force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i="1" spc="22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i="1" spc="22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D06E-0DEC-4076-B842-E4C4E4637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38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4A7-6F61-4A59-9923-B93B7B5F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2322-9EAB-494E-BC24-DC1CCF68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R="271780" algn="just">
              <a:spcBef>
                <a:spcPts val="4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ertical force (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which expresses the mass of 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body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strength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equals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to:</a:t>
            </a:r>
          </a:p>
          <a:p>
            <a:pPr marL="0" marR="271780" indent="0" algn="ctr"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800" i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-----------(2)</a:t>
            </a:r>
          </a:p>
          <a:p>
            <a:pPr marL="0" marR="272415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body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2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acceleration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gravity.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050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formula:</a:t>
            </a:r>
          </a:p>
          <a:p>
            <a:pPr marL="0" marR="27305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------------(3)</a:t>
            </a:r>
          </a:p>
          <a:p>
            <a:pPr marL="0" marR="272415" indent="0" algn="just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coefficient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is estimated for the wheelchairs with non-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pneumatic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wheels on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concrete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 of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72415" indent="0" algn="just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3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32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32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0.015.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050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545A-E55E-4469-887D-F1E965C7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1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511F-1895-4E96-8762-868F1742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B1EDA-C826-4803-8C32-EB0DED9AA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0990" marR="273050" indent="-457200" algn="just">
              <a:spcBef>
                <a:spcPts val="61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wheelchair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 is taken into account the masses of :</a:t>
            </a:r>
            <a:endParaRPr lang="en-US" sz="2800" spc="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Wheelchair, m</a:t>
            </a:r>
            <a:r>
              <a:rPr lang="en-US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7kg</a:t>
            </a:r>
            <a:endParaRPr lang="en-US" spc="-1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ser, m</a:t>
            </a:r>
            <a:r>
              <a:rPr lang="en-US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0kg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Battery,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2×2.5kg = 5kg</a:t>
            </a: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Motor,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2×2.35kg =  4.7kg</a:t>
            </a: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Auxiliary weight,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200g</a:t>
            </a:r>
          </a:p>
          <a:p>
            <a:pPr marL="457200" marR="273050" lvl="1" indent="0" algn="just">
              <a:spcBef>
                <a:spcPts val="610"/>
              </a:spcBef>
              <a:buNone/>
            </a:pPr>
            <a:endParaRPr lang="en-US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73050" lvl="1" indent="0" algn="just">
              <a:spcBef>
                <a:spcPts val="610"/>
              </a:spcBef>
              <a:buNone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Total weight, M= 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+m</a:t>
            </a:r>
            <a:r>
              <a:rPr lang="en-US" spc="-1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</a:p>
          <a:p>
            <a:pPr marL="457200" marR="273050" lvl="1" indent="0" algn="just">
              <a:spcBef>
                <a:spcPts val="610"/>
              </a:spcBef>
              <a:buNone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   = 7+100+5+4.7+0.2 = 116.9kg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≈</a:t>
            </a:r>
            <a:r>
              <a:rPr lang="en-US" sz="24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117kg</a:t>
            </a:r>
            <a:endParaRPr lang="en-US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73050" lvl="1" algn="just">
              <a:spcBef>
                <a:spcPts val="610"/>
              </a:spcBef>
              <a:buFont typeface="Courier New" panose="02070309020205020404" pitchFamily="49" charset="0"/>
              <a:buChar char="o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12124-EF64-4FDC-8DC3-76F64C1C3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17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1432-83AE-4560-A317-FE5B4FB5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E3D48-96C4-4B05-8CDC-97B2AB5D7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M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----------(4)</a:t>
            </a: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117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9.81</a:t>
            </a: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1147.77 N</a:t>
            </a:r>
            <a:r>
              <a:rPr lang="en-US" sz="2800" i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5590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the total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kilogram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------------(5)</a:t>
            </a:r>
            <a:endParaRPr lang="en-US" i="1" spc="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1147.77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0.015 </a:t>
            </a:r>
          </a:p>
          <a:p>
            <a:pPr marL="0" marR="273050" indent="0" algn="ctr"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17.2 N</a:t>
            </a:r>
            <a:r>
              <a:rPr lang="en-US" sz="2800" i="1" spc="1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00232-C047-4613-B142-8866475BC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5CBB70-3CBD-43B5-80FB-9743FE93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03C21-73A0-432C-8E36-8D60F768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Diksha Raj, Anish Kalra, Sreejith Krishna N, </a:t>
            </a:r>
            <a:r>
              <a:rPr lang="en-IN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Suhriday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Roy, </a:t>
            </a:r>
            <a:r>
              <a:rPr lang="en-IN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Shreenath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Wagon - The Smart Wheelchair”, JETIR, August 2021, Vol.8, Issue 8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comprises a wheelchair that works on hand gestures, voice command inputs, app inputs(Keypad), and head movements input for locomotion of the differently abled persons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can be upgraded in terms of speed and the lag can be overcome by replacing them with more advanced tools and sensors.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4422E-E826-4976-A37F-1FBA3FB20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06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3073-7B91-4DF0-9A93-790DDD0C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41127-B953-43AD-B812-2769B52B4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97150" cy="4330731"/>
          </a:xfrm>
        </p:spPr>
        <p:txBody>
          <a:bodyPr/>
          <a:lstStyle/>
          <a:p>
            <a:pPr marL="300990" marR="273685" indent="-457200" algn="just">
              <a:spcBef>
                <a:spcPts val="59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climbing a vehicle due to road inclination, a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weight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appears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as shown in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00990" marR="273685" indent="-457200" algn="just">
              <a:spcBef>
                <a:spcPts val="59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opposes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movement of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 when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on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hill.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1120" algn="l">
              <a:spcBef>
                <a:spcPts val="50"/>
              </a:spcBef>
              <a:spcAft>
                <a:spcPts val="0"/>
              </a:spcAft>
            </a:pP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2CD22-65F3-493A-B871-35C56B85D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image3.jpeg">
            <a:extLst>
              <a:ext uri="{FF2B5EF4-FFF2-40B4-BE49-F238E27FC236}">
                <a16:creationId xmlns:a16="http://schemas.microsoft.com/office/drawing/2014/main" id="{33002ACF-A978-49D4-B0FD-27EEBDEC2D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7265" y="3228201"/>
            <a:ext cx="4767891" cy="2685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6851" y="5811479"/>
            <a:ext cx="43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in road inclinations.</a:t>
            </a:r>
          </a:p>
        </p:txBody>
      </p:sp>
    </p:spTree>
    <p:extLst>
      <p:ext uri="{BB962C8B-B14F-4D97-AF65-F5344CB8AC3E}">
        <p14:creationId xmlns:p14="http://schemas.microsoft.com/office/powerpoint/2010/main" val="1628068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F7B5-F4E2-403E-8BAE-F03280E3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A856-6263-473E-AAA4-663E80FD6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089"/>
            <a:ext cx="10515600" cy="4575365"/>
          </a:xfrm>
        </p:spPr>
        <p:txBody>
          <a:bodyPr>
            <a:normAutofit fontScale="92500" lnSpcReduction="10000"/>
          </a:bodyPr>
          <a:lstStyle/>
          <a:p>
            <a:pPr marL="300990" marR="273685" indent="-457200" algn="just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ascent resistance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calculated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formula:</a:t>
            </a:r>
          </a:p>
          <a:p>
            <a:pPr marL="0" marR="273685" indent="0" algn="ctr"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 α--------------(6)</a:t>
            </a:r>
          </a:p>
          <a:p>
            <a:pPr marL="0" marR="273685" indent="0" algn="just"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vertical force in newtons and α is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angle of the road inclination.</a:t>
            </a:r>
          </a:p>
          <a:p>
            <a:pPr marL="300990" marR="272415" indent="-457200" algn="just">
              <a:spcBef>
                <a:spcPts val="58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ilt of the road is the ratio of the height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distance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(Fig 1) and expresses the height 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developed at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distance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100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km:</a:t>
            </a:r>
          </a:p>
          <a:p>
            <a:pPr marL="0" marR="272415" indent="0" algn="ctr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Ι = Η/L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 α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≈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 α------------(7)</a:t>
            </a:r>
          </a:p>
          <a:p>
            <a:pPr marL="0" marR="272415" indent="0" algn="just">
              <a:spcBef>
                <a:spcPts val="585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4130" indent="-457200" algn="just">
              <a:spcBef>
                <a:spcPts val="4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angle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ascent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following:</a:t>
            </a:r>
          </a:p>
          <a:p>
            <a:pPr marL="0" marR="24130" indent="0" algn="ctr">
              <a:spcBef>
                <a:spcPts val="405"/>
              </a:spcBef>
              <a:buNone/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Α=tan</a:t>
            </a:r>
            <a:r>
              <a:rPr lang="en-US" i="1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-1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4130" indent="0" algn="ctr">
              <a:spcBef>
                <a:spcPts val="405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0990" marR="273685" indent="-457200" algn="just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9B880-AC2C-44A9-AD86-8D9BBD278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89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5472-135A-45EA-804C-8251811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EEEA-BDE9-4EC6-AC89-723BDF39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99720" marR="24765" indent="-457200" algn="just">
              <a:spcBef>
                <a:spcPts val="58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Thus, for a pavement slope of 10</a:t>
            </a:r>
            <a:r>
              <a:rPr lang="en-US" sz="2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vehicle has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ascent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equals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to:</a:t>
            </a:r>
          </a:p>
          <a:p>
            <a:pPr marL="0" marR="24765" indent="0" algn="just">
              <a:spcBef>
                <a:spcPts val="585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  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 1147.77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Sin10 = 199.31 N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4765" indent="0" algn="ctr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17.2+ 199.31 = 216.51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800" i="1" spc="1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4130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total traction force which is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ascent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resistance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</a:p>
          <a:p>
            <a:pPr marL="299720" indent="-457200" algn="just"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torque</a:t>
            </a:r>
            <a:r>
              <a:rPr lang="en-US" sz="2800" spc="3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needed</a:t>
            </a:r>
            <a:r>
              <a:rPr lang="en-US" sz="2800" spc="3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800" spc="3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3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3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overcome these resistors is calculated by the formula:</a:t>
            </a:r>
          </a:p>
          <a:p>
            <a:pPr marL="0" indent="0" algn="ctr">
              <a:spcBef>
                <a:spcPts val="595"/>
              </a:spcBef>
              <a:buNone/>
            </a:pP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spc="-5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spc="-5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=&gt;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spc="2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 algn="just">
              <a:spcBef>
                <a:spcPts val="585"/>
              </a:spcBef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torque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Nm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4130" indent="0" algn="just">
              <a:spcBef>
                <a:spcPts val="585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4765" indent="-457200" algn="just">
              <a:spcBef>
                <a:spcPts val="58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FF780-5318-486E-9D6C-887ED4542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85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8B11-E0FE-4343-A371-ADE21DB2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5592-D18A-410E-A4C1-3807CBD2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34925" indent="0" algn="just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gear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ratio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motor to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wheel.</a:t>
            </a:r>
          </a:p>
          <a:p>
            <a:pPr marL="299720" marR="36195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motors have a diameter of 12inch (308mm)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 a working voltage of 24V, 250Watt and a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fixed gear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ratio of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23: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</a:t>
            </a:r>
          </a:p>
          <a:p>
            <a:pPr marL="299720" marR="34290" indent="-457200" algn="just">
              <a:spcBef>
                <a:spcPts val="5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maximum torque that can be produced by 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motor according to its operating diagram is 20Nm and is enough to overcome the climb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resistors.</a:t>
            </a:r>
          </a:p>
          <a:p>
            <a:pPr marL="168910" indent="0"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spc="-5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68910" indent="0"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8910" indent="0" algn="just">
              <a:spcBef>
                <a:spcPts val="595"/>
              </a:spcBef>
              <a:spcAft>
                <a:spcPts val="0"/>
              </a:spcAft>
              <a:buNone/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22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0.154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68910" indent="0" algn="just">
              <a:spcBef>
                <a:spcPts val="595"/>
              </a:spcBef>
              <a:spcAft>
                <a:spcPts val="0"/>
              </a:spcAft>
              <a:buNone/>
            </a:pPr>
            <a:r>
              <a:rPr lang="en-US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8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1.5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Nm</a:t>
            </a:r>
            <a:r>
              <a:rPr lang="en-US" sz="2800" i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34290" indent="-457200" algn="just">
              <a:spcBef>
                <a:spcPts val="5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36195" indent="-45720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34925" algn="just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DA891-FA1E-44C7-AEA2-F23A0E5C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29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DBC1-2E59-42F6-B796-8DDADD6D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Rolling Resistance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38EF0-A97C-448B-BDF2-3C2C2D6F5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According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standard values </a:t>
            </a:r>
            <a:r>
              <a:rPr lang="en-US" spc="-2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aximum speed</a:t>
            </a:r>
            <a:r>
              <a:rPr lang="en-US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of motor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220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rpm 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speed that the wheelchair can develop is 12Km/h.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calculated by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formula:</a:t>
            </a:r>
          </a:p>
          <a:p>
            <a:pPr marL="0" marR="201930" indent="0"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V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60/2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</a:p>
          <a:p>
            <a:pPr marL="0" marR="201930" indent="0"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n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00660" indent="0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= 216.51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×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0.154/60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3.50 m/s </a:t>
            </a:r>
          </a:p>
          <a:p>
            <a:pPr marL="0" indent="0"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=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12.6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Km/h</a:t>
            </a:r>
          </a:p>
          <a:p>
            <a:pPr marL="0" marR="273050" indent="0" algn="just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maximum speed that wheelchair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achieve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Km/h</a:t>
            </a:r>
            <a:r>
              <a:rPr lang="en-IN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motors speed in rpm and r is wheelchair’s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F375-86DF-4F89-8230-4505924F5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02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A0B820-82E5-409E-9DC2-37D205CC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4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34B2-675B-4728-93C3-C5F9F48E0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 results when a force acts upon an object 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cause a displacement (or a motion) or, in some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instances, to hinder a motion.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Three variables are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importance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definition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pc="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orce</a:t>
            </a:r>
            <a:endParaRPr lang="en-US" sz="2600" spc="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Displacement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extent to which the force</a:t>
            </a:r>
            <a:r>
              <a:rPr lang="en-US" sz="2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causes or hinders the displacement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 of these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three variables find their way into the equation for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work.</a:t>
            </a:r>
          </a:p>
          <a:p>
            <a:pPr marL="0" indent="0" algn="ctr"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W=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χ</a:t>
            </a: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8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work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Joules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χ 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displacement in meters</a:t>
            </a: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260"/>
              </a:lnSpc>
              <a:spcBef>
                <a:spcPts val="61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260"/>
              </a:lnSpc>
              <a:spcBef>
                <a:spcPts val="610"/>
              </a:spcBef>
              <a:spcAft>
                <a:spcPts val="0"/>
              </a:spcAft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BC4AB-A9C1-4557-90BE-4CF569172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9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D4AB-E740-484E-A629-E73249D9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4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E3F7-760C-4A84-9D36-8E9B02500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Considering</a:t>
            </a:r>
            <a:r>
              <a:rPr lang="en-US" sz="2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above</a:t>
            </a:r>
            <a:r>
              <a:rPr lang="en-US" sz="28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mathematical</a:t>
            </a:r>
            <a:r>
              <a:rPr lang="en-US" sz="28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formulas</a:t>
            </a:r>
            <a:r>
              <a:rPr lang="en-US" sz="28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knowing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velocity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follows that:</a:t>
            </a:r>
          </a:p>
          <a:p>
            <a:pPr marL="0" marR="273050" indent="0" algn="ctr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endParaRPr lang="en-US" sz="2800" i="1" baseline="-25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3050" indent="0" algn="l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power 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watts F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traction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force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velocity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m/s.</a:t>
            </a:r>
          </a:p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Theoretically,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given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vehicle,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it moves at the maximum speed (3.54m/s) it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develop:</a:t>
            </a:r>
          </a:p>
          <a:p>
            <a:pPr marL="0" marR="273050" indent="0" algn="ctr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273050" indent="0" algn="ctr"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17.2N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3.50</a:t>
            </a:r>
            <a:r>
              <a:rPr lang="en-US" sz="28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m/s </a:t>
            </a:r>
            <a:b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P= 60.2 Watt</a:t>
            </a:r>
            <a:r>
              <a:rPr lang="en-US" sz="2800" i="1" spc="2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73050" indent="-457200" algn="l"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5570-4F49-498A-AA76-EE1257756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34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791F-5966-4238-B9EF-5BABFE6A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4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348E-FF5F-4A9E-8DB7-5C5A47BFA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9720" marR="274320" indent="-45720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needed energy to drive the vehicle for one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hour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calculated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formula:</a:t>
            </a:r>
          </a:p>
          <a:p>
            <a:pPr marL="0" marR="274320" indent="0" algn="ctr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E=</a:t>
            </a:r>
            <a:r>
              <a:rPr lang="en-US" sz="28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×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i="1" spc="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74320" indent="0" algn="ctr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800" i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0.0602KWh</a:t>
            </a:r>
          </a:p>
          <a:p>
            <a:pPr marL="0" marR="274320" indent="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800" i="1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energy</a:t>
            </a:r>
            <a:r>
              <a:rPr lang="en-US" sz="28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KWh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8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800" i="1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</a:t>
            </a:r>
            <a:r>
              <a:rPr lang="en-US" sz="28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watt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hours.</a:t>
            </a:r>
          </a:p>
          <a:p>
            <a:pPr marL="299720" marR="25400" indent="-457200" algn="l">
              <a:lnSpc>
                <a:spcPct val="115000"/>
              </a:lnSpc>
              <a:spcBef>
                <a:spcPts val="61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According to the formula below, the vehicle needs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2.50Ah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move one hour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maximum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speed.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9720" marR="274320" indent="-45720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0AE7B-133A-4B72-9949-5CC0DD794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11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7ABC-2FFD-4084-8371-DAE90368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en-US" sz="4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D93DDC-E6EB-4644-8C06-F3D945FA11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5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pc="-5" dirty="0" smtClean="0"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800" b="0" i="1" spc="-5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i="1" spc="-5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pc="-1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×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V/1000 </a:t>
                </a:r>
              </a:p>
              <a:p>
                <a:pPr marL="0" indent="0" algn="ctr">
                  <a:buNone/>
                </a:pPr>
                <a:r>
                  <a:rPr lang="en-US" sz="2800" i="1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pc="-5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 spc="-5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=0.0602</a:t>
                </a:r>
                <a:r>
                  <a:rPr lang="en-US" spc="-1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×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1000/24</a:t>
                </a:r>
                <a:r>
                  <a:rPr lang="en-US" sz="2800" i="1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pc="-5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 spc="-5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:r>
                  <a:rPr lang="en-US" sz="2800" i="1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2.50Ah</a:t>
                </a:r>
              </a:p>
              <a:p>
                <a:pPr marR="24130" algn="just">
                  <a:buFont typeface="Wingdings" panose="05000000000000000000" pitchFamily="2" charset="2"/>
                  <a:buChar char="v"/>
                </a:pP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Where 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the energy needed in 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Ah, </a:t>
                </a:r>
                <a:r>
                  <a:rPr lang="en-US" sz="28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</a:t>
                </a:r>
                <a:r>
                  <a:rPr lang="en-US" sz="28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the</a:t>
                </a:r>
                <a:r>
                  <a:rPr lang="en-US" sz="2800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capacity of the battery in Ah and 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 i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 the voltage</a:t>
                </a:r>
                <a:r>
                  <a:rPr lang="en-US" sz="2800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of</a:t>
                </a:r>
                <a:r>
                  <a:rPr lang="en-US" sz="2800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battery</a:t>
                </a:r>
                <a:r>
                  <a:rPr lang="en-US" sz="2800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used</a:t>
                </a:r>
                <a:r>
                  <a:rPr lang="en-US" sz="2800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</a:t>
                </a:r>
                <a:r>
                  <a:rPr lang="en-US" sz="2800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</a:t>
                </a:r>
                <a:r>
                  <a:rPr lang="en-US" sz="2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experiment</a:t>
                </a:r>
                <a:r>
                  <a:rPr lang="en-US" sz="2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equal</a:t>
                </a:r>
                <a:r>
                  <a:rPr lang="en-US" sz="2800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 24V.</a:t>
                </a:r>
                <a:endParaRPr lang="en-IN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D93DDC-E6EB-4644-8C06-F3D945FA11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 r="-9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A51-B506-454E-B34C-201652F5F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86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0A7D0B-7EBF-402A-88CB-AC1CBAB52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IN PREVIOUS SEMESTER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C8508DC-8D9B-4187-A5C1-2CC0DE26F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(S7)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700C4-E3F9-4BDD-ADD7-385E340167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5CBB70-3CBD-43B5-80FB-9743FE93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03C21-73A0-432C-8E36-8D60F768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20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Prottoy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Nawshin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Tabassum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Distance and Mobility Detection of Obstacles Using a Smart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Multisensor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for Visually Impaired People”, IEEE, 2020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Ultrasonic Sonar sensors measure the distance and velocity of the movable object from the cane.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notifies the user using vibration and audio message depending on the direction of the coming objects, distance and velocity.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4422E-E826-4976-A37F-1FBA3FB20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23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r="37215" b="13524"/>
          <a:stretch/>
        </p:blipFill>
        <p:spPr>
          <a:xfrm>
            <a:off x="6420299" y="2272362"/>
            <a:ext cx="4380601" cy="3379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r="37000" b="13270"/>
          <a:stretch/>
        </p:blipFill>
        <p:spPr>
          <a:xfrm>
            <a:off x="1335197" y="2272362"/>
            <a:ext cx="4319625" cy="33795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57091" y="5643265"/>
            <a:ext cx="201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11.Straight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93521" y="5637948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12. Closed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6" y="2272361"/>
            <a:ext cx="4319625" cy="3365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99" y="2272361"/>
            <a:ext cx="4380601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791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37071" b="14667"/>
          <a:stretch/>
        </p:blipFill>
        <p:spPr>
          <a:xfrm>
            <a:off x="6420299" y="2272361"/>
            <a:ext cx="4380601" cy="3379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r="37071" b="13524"/>
          <a:stretch/>
        </p:blipFill>
        <p:spPr>
          <a:xfrm>
            <a:off x="1335198" y="2272361"/>
            <a:ext cx="4319624" cy="3369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 is developed and its results are shown below.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9453" y="5632176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13. Left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34554" y="5630017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14. Right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0" y="2272359"/>
            <a:ext cx="4380882" cy="3379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16" y="2272359"/>
            <a:ext cx="4319906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27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and tested Raspberry Pi 4, 4GB model.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14663" y="5811479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15. Raspberry Pi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2729B7-1168-4EB2-AA02-F73ECCC8E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835" r="12108"/>
          <a:stretch/>
        </p:blipFill>
        <p:spPr>
          <a:xfrm rot="16200000">
            <a:off x="4289280" y="1600219"/>
            <a:ext cx="3613440" cy="47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4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and tested components of wheelchair.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20650" y="5811479"/>
            <a:ext cx="2550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F3C63-778E-48F1-9261-EA70A5A18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7" r="6702" b="14342"/>
          <a:stretch/>
        </p:blipFill>
        <p:spPr>
          <a:xfrm rot="10800000">
            <a:off x="2325326" y="2291008"/>
            <a:ext cx="7541343" cy="34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28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0F6F05-0160-4C2A-963A-BAC01B47E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861" y="2157950"/>
            <a:ext cx="4452974" cy="334358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18917" y="579242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250W, 24V, 13.7A Motor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62C3D-C0D0-4FF9-9170-B93BCD1F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13861" y="1603255"/>
            <a:ext cx="3343581" cy="4452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968180" y="579242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Channel Relay(Peak 30V DC Supply)</a:t>
            </a:r>
          </a:p>
        </p:txBody>
      </p:sp>
    </p:spTree>
    <p:extLst>
      <p:ext uri="{BB962C8B-B14F-4D97-AF65-F5344CB8AC3E}">
        <p14:creationId xmlns:p14="http://schemas.microsoft.com/office/powerpoint/2010/main" val="1874436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9BC222-CBA1-4F19-915B-7FC8AD280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225" y="2253386"/>
            <a:ext cx="4552335" cy="341819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0277" y="5792427"/>
            <a:ext cx="338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12V, 7.2Ah Battery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907841" y="579242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Charger and Connector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2019E-D59A-4013-AFE3-3BC97911F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24821" y="1790294"/>
            <a:ext cx="3262040" cy="4344374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15D458C-B9EC-42C3-A140-C67692F5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5" y="2405786"/>
            <a:ext cx="4552335" cy="341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5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51620" y="5792427"/>
            <a:ext cx="2441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5907841" y="579242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B3A4C-2AB1-4BB0-9CD9-A4405DFC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6184" y="1690949"/>
            <a:ext cx="3411228" cy="4543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CDA3BB-6FBA-4149-BC61-28FC089A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475" y="2256867"/>
            <a:ext cx="456673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11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PROJECT WORK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2051-D108-4EB8-A4CC-DF6B9A2F1554}"/>
              </a:ext>
            </a:extLst>
          </p:cNvPr>
          <p:cNvSpPr txBox="1"/>
          <p:nvPr/>
        </p:nvSpPr>
        <p:spPr>
          <a:xfrm>
            <a:off x="3048000" y="55778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17C06-D9B8-4264-8A2F-1A87750C8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92"/>
          <a:stretch/>
        </p:blipFill>
        <p:spPr>
          <a:xfrm>
            <a:off x="4449080" y="1840271"/>
            <a:ext cx="3293840" cy="358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7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1D9C-E7FF-4E47-8A05-5D7FFBF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14C62F-E648-4F59-AA23-4543B049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for Eye tracking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A455-5334-47A8-A761-3DC7208B9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5DCF0-8910-4E08-B0FD-192AD49141B7}"/>
              </a:ext>
            </a:extLst>
          </p:cNvPr>
          <p:cNvSpPr txBox="1"/>
          <p:nvPr/>
        </p:nvSpPr>
        <p:spPr>
          <a:xfrm>
            <a:off x="3047999" y="58049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72" y="2351405"/>
            <a:ext cx="2374423" cy="3163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64" y="2349825"/>
            <a:ext cx="2375608" cy="316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10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Stopping of wheelchair</a:t>
            </a:r>
            <a:endParaRPr/>
          </a:p>
        </p:txBody>
      </p:sp>
      <p:sp>
        <p:nvSpPr>
          <p:cNvPr id="1113" name="Google Shape;1113;p11"/>
          <p:cNvSpPr txBox="1">
            <a:spLocks noGrp="1"/>
          </p:cNvSpPr>
          <p:nvPr>
            <p:ph type="sldNum" idx="4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1114" name="Google Shape;1114;p11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[3]Tan Kian Hou,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Yagasena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Chelladurai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“Arduino based voice controlled wheelchair”, IEEE, 2019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motorized voice controlled wheelchair.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command controls the movements of the wheelchair.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used is Arduino Uno.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855" y="1862015"/>
            <a:ext cx="9972455" cy="43388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[4]Ahmad F.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Klaib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Nawaf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Alsrehin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Melhem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Haneen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Bashtawi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Magableh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“Eye Tracking Algorithms, Techniques, Tools, and Applications with an  Emphasis on Machine Learning and Internet of Things Technologies”, September 2020.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the Internet of Things are essential factors in the development of eye tracking applications.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eye tracking techniques have more accurate detection results compared with traditional event-detection methods.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2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029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Hayyan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Sulastri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Abdhul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Study on Smart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Wheelchair Systems”, Research Gate Dec 2015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different smart technologies for wheelchairs.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human - machine interface and the navigation methods and devices, were the two key areas of concentration.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5006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EBD1460-A6A8-4B3E-B7BA-B9BC23FA6AE4}" vid="{715B4DE2-DF1C-4AB4-A398-5CEBC300C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2736</Words>
  <Application>Microsoft Office PowerPoint</Application>
  <PresentationFormat>Widescreen</PresentationFormat>
  <Paragraphs>470</Paragraphs>
  <Slides>69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Cambria Math</vt:lpstr>
      <vt:lpstr>Courier New</vt:lpstr>
      <vt:lpstr>Noto Sans Symbols</vt:lpstr>
      <vt:lpstr>Roboto</vt:lpstr>
      <vt:lpstr>Tenorite</vt:lpstr>
      <vt:lpstr>Times New Roman</vt:lpstr>
      <vt:lpstr>Wingdings</vt:lpstr>
      <vt:lpstr>Theme1</vt:lpstr>
      <vt:lpstr>PowerPoint Presentation</vt:lpstr>
      <vt:lpstr>OVERVIEW </vt:lpstr>
      <vt:lpstr>INTRODUCTION</vt:lpstr>
      <vt:lpstr>OBJECTIVES</vt:lpstr>
      <vt:lpstr>LITERATURE REVIEW</vt:lpstr>
      <vt:lpstr>LITERATURE REVIEW</vt:lpstr>
      <vt:lpstr>LITERATURE REVIEW</vt:lpstr>
      <vt:lpstr>LITERATURE REVIEW</vt:lpstr>
      <vt:lpstr>LITERATURE REVIEW</vt:lpstr>
      <vt:lpstr>SCHEMATIC DIAGRAM</vt:lpstr>
      <vt:lpstr>SMART WHEELCHAIR</vt:lpstr>
      <vt:lpstr>SMART WHEELCHAIR</vt:lpstr>
      <vt:lpstr>PowerPoint Presentation</vt:lpstr>
      <vt:lpstr>SMART WHEELCHAIR</vt:lpstr>
      <vt:lpstr>SMART WHEELCHAIR</vt:lpstr>
      <vt:lpstr>SMART WHEELCHAIR</vt:lpstr>
      <vt:lpstr>SMART WHEELCHAIR</vt:lpstr>
      <vt:lpstr>RASPBERRY PI 4 CONFIGURATION</vt:lpstr>
      <vt:lpstr>RASPBERRY PI INTERFACE</vt:lpstr>
      <vt:lpstr>EYE TRACKING PROGRAM</vt:lpstr>
      <vt:lpstr>SIMULATION</vt:lpstr>
      <vt:lpstr>SIMULATION</vt:lpstr>
      <vt:lpstr>SIMULATION</vt:lpstr>
      <vt:lpstr>SIMULATION</vt:lpstr>
      <vt:lpstr>SIMULATION</vt:lpstr>
      <vt:lpstr>SIMULATION</vt:lpstr>
      <vt:lpstr>PROTOTYPE</vt:lpstr>
      <vt:lpstr>PROTOTYPE</vt:lpstr>
      <vt:lpstr>PROTOTYPE</vt:lpstr>
      <vt:lpstr>PROTOTYPE</vt:lpstr>
      <vt:lpstr>PROTOTYPE</vt:lpstr>
      <vt:lpstr>WORKING OF WHEELCHAIR</vt:lpstr>
      <vt:lpstr>WORKING OF WHEELCHAIR</vt:lpstr>
      <vt:lpstr>WORKING OF WHEELCHAIR</vt:lpstr>
      <vt:lpstr>WORKING OF WHEELCHAIR</vt:lpstr>
      <vt:lpstr>WORKING OF WHEELCHAIR</vt:lpstr>
      <vt:lpstr>ESTIMATION OF COMPONENTS</vt:lpstr>
      <vt:lpstr>ESTIMATION OF COMPONENTS</vt:lpstr>
      <vt:lpstr>LIMITATIONS</vt:lpstr>
      <vt:lpstr>FUTURE SCOPES</vt:lpstr>
      <vt:lpstr>CONCLUSION</vt:lpstr>
      <vt:lpstr>REFERENCE</vt:lpstr>
      <vt:lpstr>REFERENCE</vt:lpstr>
      <vt:lpstr>THANK YOU</vt:lpstr>
      <vt:lpstr>WHEEL CHAIR DESIGN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Rolling Resistance</vt:lpstr>
      <vt:lpstr>Calculation of Power</vt:lpstr>
      <vt:lpstr>Calculation of Power</vt:lpstr>
      <vt:lpstr>Calculation of Power</vt:lpstr>
      <vt:lpstr>Calculation of Power</vt:lpstr>
      <vt:lpstr>WORK DONE IN PREVIOUS SEMESTER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STATUS OF PROJECT WORK</vt:lpstr>
      <vt:lpstr>EYE TRACKING PROGRAM</vt:lpstr>
      <vt:lpstr>WORKING OF WHEELCHAIR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JASIRA T P</cp:lastModifiedBy>
  <cp:revision>22</cp:revision>
  <dcterms:modified xsi:type="dcterms:W3CDTF">2022-06-01T11:37:05Z</dcterms:modified>
</cp:coreProperties>
</file>